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Lst>
  <p:sldSz cx="6858000" cy="9144000" type="screen4x3"/>
  <p:notesSz cx="6858000" cy="9144000"/>
  <p:defaultTextStyle>
    <a:defPPr lvl="0">
      <a:defRPr lang="ru-RU"/>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000000"/>
          </p15:clr>
        </p15:guide>
        <p15:guide id="2" pos="216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2021" y="43"/>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9"/>
            <a:ext cx="5829300" cy="1960033"/>
          </a:xfrm>
        </p:spPr>
        <p:txBody>
          <a:bodyPr/>
          <a:lstStyle/>
          <a:p>
            <a:r>
              <a:rPr lang="ru-RU"/>
              <a:t>Образец заголовка</a:t>
            </a:r>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3729037" y="488951"/>
            <a:ext cx="1157288" cy="104013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257176" y="488951"/>
            <a:ext cx="3357563" cy="104013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1" y="364067"/>
            <a:ext cx="2256235" cy="154940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1"/>
            <a:ext cx="4114800" cy="755651"/>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02.11.2023</a:t>
            </a:fld>
            <a:endParaRPr lang="ru-RU"/>
          </a:p>
        </p:txBody>
      </p:sp>
      <p:sp>
        <p:nvSpPr>
          <p:cNvPr id="5" name="Нижний колонтитул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4664" y="251520"/>
            <a:ext cx="6192688" cy="1200329"/>
          </a:xfrm>
          <a:prstGeom prst="rect">
            <a:avLst/>
          </a:prstGeom>
          <a:gradFill>
            <a:gsLst>
              <a:gs pos="0">
                <a:schemeClr val="accent4">
                  <a:lumMod val="40000"/>
                  <a:lumOff val="60000"/>
                </a:schemeClr>
              </a:gs>
              <a:gs pos="35000">
                <a:schemeClr val="accent4">
                  <a:tint val="37000"/>
                  <a:satMod val="300000"/>
                </a:schemeClr>
              </a:gs>
              <a:gs pos="100000">
                <a:schemeClr val="accent4">
                  <a:tint val="15000"/>
                  <a:satMod val="350000"/>
                </a:schemeClr>
              </a:gs>
            </a:gsLst>
          </a:gradFill>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ru-RU" b="1" dirty="0">
                <a:latin typeface="Times New Roman" pitchFamily="18" charset="0"/>
                <a:cs typeface="Times New Roman" pitchFamily="18" charset="0"/>
              </a:rPr>
              <a:t>Разработаны рекомендации по организации перевозки автобусами, трамваями или троллейбусами лица, не достигшего возраста шестнадцати лет, не подтвердившего оплату проезда</a:t>
            </a:r>
          </a:p>
        </p:txBody>
      </p:sp>
      <p:sp>
        <p:nvSpPr>
          <p:cNvPr id="1025" name="Rectangle 1"/>
          <p:cNvSpPr>
            <a:spLocks noChangeArrowheads="1"/>
          </p:cNvSpPr>
          <p:nvPr/>
        </p:nvSpPr>
        <p:spPr bwMode="auto">
          <a:xfrm>
            <a:off x="0" y="1744235"/>
            <a:ext cx="6858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ru-RU"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Согласно </a:t>
            </a:r>
            <a:r>
              <a:rPr kumimoji="0" lang="ru-RU" sz="120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рекомендациям </a:t>
            </a:r>
            <a:r>
              <a:rPr lang="ru-RU" sz="1200" u="sng" dirty="0">
                <a:latin typeface="Times New Roman" pitchFamily="18" charset="0"/>
                <a:cs typeface="Times New Roman" pitchFamily="18" charset="0"/>
              </a:rPr>
              <a:t>Министерства транспорта Российской Федерации от 07.09.2023 № Д3/28400-ИС</a:t>
            </a:r>
            <a:r>
              <a:rPr kumimoji="0" lang="ru-RU" sz="120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u-RU" sz="1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в случае отказа лица, не достигшего возраста 16 лет, от подтверждения оплаты проезда и предоставления документа, удостоверяющего личность</a:t>
            </a:r>
            <a:r>
              <a:rPr kumimoji="0" lang="ru-RU"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u-RU" sz="1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целесообразно реализовать следующее</a:t>
            </a:r>
            <a:r>
              <a:rPr kumimoji="0" lang="ru-RU"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7" name="Пятиугольник 6"/>
          <p:cNvSpPr/>
          <p:nvPr/>
        </p:nvSpPr>
        <p:spPr>
          <a:xfrm>
            <a:off x="242646" y="2747797"/>
            <a:ext cx="6426714" cy="672075"/>
          </a:xfrm>
          <a:prstGeom prst="homePlat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ru-RU" sz="1100" dirty="0">
                <a:latin typeface="Times New Roman" pitchFamily="18" charset="0"/>
                <a:cs typeface="Times New Roman" pitchFamily="18" charset="0"/>
              </a:rPr>
              <a:t>создание государственного или муниципального учреждения, уполномоченного на осуществление проверки подтверждения оплаты проезда, перевозки багажа, провоза ручной клади по маршрутам регулярных перевозок в городском, пригородном и междугородном сообщении</a:t>
            </a:r>
            <a:endParaRPr lang="ru-RU" sz="1100" dirty="0">
              <a:solidFill>
                <a:schemeClr val="tx1"/>
              </a:solidFill>
              <a:latin typeface="Times New Roman" pitchFamily="18" charset="0"/>
              <a:cs typeface="Times New Roman" pitchFamily="18" charset="0"/>
            </a:endParaRPr>
          </a:p>
        </p:txBody>
      </p:sp>
      <p:sp>
        <p:nvSpPr>
          <p:cNvPr id="14" name="Пятиугольник 13"/>
          <p:cNvSpPr/>
          <p:nvPr/>
        </p:nvSpPr>
        <p:spPr>
          <a:xfrm>
            <a:off x="242646" y="8028384"/>
            <a:ext cx="6534726" cy="960107"/>
          </a:xfrm>
          <a:prstGeom prst="homePlat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ru-RU" sz="1100" dirty="0">
                <a:latin typeface="Times New Roman" pitchFamily="18" charset="0"/>
                <a:cs typeface="Times New Roman" pitchFamily="18" charset="0"/>
              </a:rPr>
              <a:t>выдача учащимся общеобразовательных учреждений карт школьника, позволяющих использовать их для установления личности учащегося. Организация взаимодействия с образовательными учреждениями, комиссиями по делам несовершеннолетних для проведения профилактической работы с родителями, а также привлечения их к административной ответственности за ненадлежащее исполнение родительских обязанностей</a:t>
            </a:r>
          </a:p>
        </p:txBody>
      </p:sp>
      <p:sp>
        <p:nvSpPr>
          <p:cNvPr id="16" name="Пятиугольник 15"/>
          <p:cNvSpPr/>
          <p:nvPr/>
        </p:nvSpPr>
        <p:spPr>
          <a:xfrm>
            <a:off x="242646" y="5436096"/>
            <a:ext cx="6615354" cy="1584176"/>
          </a:xfrm>
          <a:prstGeom prst="homePlat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ru-RU" sz="1100" dirty="0">
                <a:latin typeface="Times New Roman" pitchFamily="18" charset="0"/>
                <a:cs typeface="Times New Roman" pitchFamily="18" charset="0"/>
              </a:rPr>
              <a:t>проведение </a:t>
            </a:r>
            <a:r>
              <a:rPr lang="ru-RU" sz="1100" dirty="0" err="1">
                <a:latin typeface="Times New Roman" pitchFamily="18" charset="0"/>
                <a:cs typeface="Times New Roman" pitchFamily="18" charset="0"/>
              </a:rPr>
              <a:t>предрейсового</a:t>
            </a:r>
            <a:r>
              <a:rPr lang="ru-RU" sz="1100" dirty="0">
                <a:latin typeface="Times New Roman" pitchFamily="18" charset="0"/>
                <a:cs typeface="Times New Roman" pitchFamily="18" charset="0"/>
              </a:rPr>
              <a:t> инструктажа работников перевозчика, уполномоченных на осуществление проверки подтверждения оплаты проезда, перевозки багажа, провоза ручной клади, а также должностных лиц органа исполнительной власти субъекта РФ, должностного лица органа местного самоуправления либо должностного лица подведомственного такому органу государственного или муниципального учреждения, уполномоченного на осуществление проверки подтверждения оплаты проезда, перевозки багажа, провоза ручной клади по маршрутам регулярных перевозок в городском, пригородном и междугородном сообщении, установленным в границах соответствующего субъекта РФ, о порядке действия в случае обнаружения в транспортном средстве лица, нарушившего порядок подтверждения оплаты проезда</a:t>
            </a:r>
            <a:endParaRPr lang="ru-RU" sz="1100" dirty="0">
              <a:solidFill>
                <a:schemeClr val="tx1"/>
              </a:solidFill>
              <a:latin typeface="Times New Roman" pitchFamily="18" charset="0"/>
              <a:cs typeface="Times New Roman" pitchFamily="18" charset="0"/>
            </a:endParaRPr>
          </a:p>
        </p:txBody>
      </p:sp>
      <p:sp>
        <p:nvSpPr>
          <p:cNvPr id="1026" name="Rectangle 2"/>
          <p:cNvSpPr>
            <a:spLocks noChangeArrowheads="1"/>
          </p:cNvSpPr>
          <p:nvPr/>
        </p:nvSpPr>
        <p:spPr bwMode="auto">
          <a:xfrm>
            <a:off x="242646" y="7179677"/>
            <a:ext cx="6534726" cy="769441"/>
          </a:xfrm>
          <a:prstGeom prst="homePlate">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организация рейдовых мероприятий уполномоченными лицами совместно с сотрудниками органов внутренних дел, войск национальной гвардии в местах высадки пассажиров с целью пресечения нарушения порядка оплаты проезда путем задержания лиц, нарушивших такой порядок, и составления материалов об административном правонарушении</a:t>
            </a:r>
            <a:endParaRPr kumimoji="0" lang="ru-RU" sz="11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17" name="Пятиугольник 16"/>
          <p:cNvSpPr/>
          <p:nvPr/>
        </p:nvSpPr>
        <p:spPr>
          <a:xfrm>
            <a:off x="260648" y="3491880"/>
            <a:ext cx="3546394" cy="552061"/>
          </a:xfrm>
          <a:prstGeom prst="homePlat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ru-RU" sz="1100" dirty="0">
                <a:latin typeface="Times New Roman" pitchFamily="18" charset="0"/>
                <a:cs typeface="Times New Roman" pitchFamily="18" charset="0"/>
              </a:rPr>
              <a:t>обеспечение оснащения подвижного состава городского наземного транспорта системами видеонаблюдения</a:t>
            </a:r>
          </a:p>
        </p:txBody>
      </p:sp>
      <p:sp>
        <p:nvSpPr>
          <p:cNvPr id="8" name="Пятиугольник 7"/>
          <p:cNvSpPr/>
          <p:nvPr/>
        </p:nvSpPr>
        <p:spPr>
          <a:xfrm>
            <a:off x="260648" y="4139952"/>
            <a:ext cx="3510390" cy="480053"/>
          </a:xfrm>
          <a:prstGeom prst="homePlat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ru-RU" sz="1100" dirty="0">
                <a:latin typeface="Times New Roman" pitchFamily="18" charset="0"/>
                <a:cs typeface="Times New Roman" pitchFamily="18" charset="0"/>
              </a:rPr>
              <a:t>обеспечение удобства оплаты перевозки пассажира и багажа в транспортном средстве</a:t>
            </a:r>
          </a:p>
        </p:txBody>
      </p:sp>
      <p:sp>
        <p:nvSpPr>
          <p:cNvPr id="15" name="Пятиугольник 14"/>
          <p:cNvSpPr/>
          <p:nvPr/>
        </p:nvSpPr>
        <p:spPr>
          <a:xfrm>
            <a:off x="242646" y="4668011"/>
            <a:ext cx="3564396" cy="672075"/>
          </a:xfrm>
          <a:prstGeom prst="homePlat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ru-RU" sz="1100" dirty="0">
                <a:latin typeface="Times New Roman" pitchFamily="18" charset="0"/>
                <a:cs typeface="Times New Roman" pitchFamily="18" charset="0"/>
              </a:rPr>
              <a:t>организация оперативного взаимодействия с органами внутренних дел, войск национальной гвардии в целях применения мер воздействия на лиц, не обеспечивающих соблюдение закона</a:t>
            </a:r>
            <a:endParaRPr lang="ru-RU" sz="1100" dirty="0">
              <a:solidFill>
                <a:schemeClr val="tx1"/>
              </a:solidFill>
              <a:latin typeface="Times New Roman" pitchFamily="18" charset="0"/>
              <a:cs typeface="Times New Roman" pitchFamily="18" charset="0"/>
            </a:endParaRPr>
          </a:p>
        </p:txBody>
      </p:sp>
      <p:pic>
        <p:nvPicPr>
          <p:cNvPr id="13" name="Рисунок 12" descr="хзхдж.jpg"/>
          <p:cNvPicPr>
            <a:picLocks noChangeAspect="1"/>
          </p:cNvPicPr>
          <p:nvPr/>
        </p:nvPicPr>
        <p:blipFill>
          <a:blip r:embed="rId2" cstate="print"/>
          <a:srcRect l="6951" t="17450" r="48950" b="34250"/>
          <a:stretch>
            <a:fillRect/>
          </a:stretch>
        </p:blipFill>
        <p:spPr>
          <a:xfrm>
            <a:off x="3789040" y="3419872"/>
            <a:ext cx="1656184" cy="1813916"/>
          </a:xfrm>
          <a:prstGeom prst="rect">
            <a:avLst/>
          </a:prstGeom>
          <a:ln>
            <a:noFill/>
          </a:ln>
          <a:effectLst>
            <a:softEdge rad="112500"/>
          </a:effectLst>
        </p:spPr>
      </p:pic>
      <p:pic>
        <p:nvPicPr>
          <p:cNvPr id="18" name="Рисунок 17" descr="хзхдж.jpg"/>
          <p:cNvPicPr>
            <a:picLocks noChangeAspect="1"/>
          </p:cNvPicPr>
          <p:nvPr/>
        </p:nvPicPr>
        <p:blipFill>
          <a:blip r:embed="rId2" cstate="print"/>
          <a:srcRect l="50000" t="15350" r="4851" b="33200"/>
          <a:stretch>
            <a:fillRect/>
          </a:stretch>
        </p:blipFill>
        <p:spPr>
          <a:xfrm>
            <a:off x="5229200" y="3779912"/>
            <a:ext cx="1516576" cy="1728192"/>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312</Words>
  <Application>Microsoft Office PowerPoint</Application>
  <PresentationFormat>Экран (4:3)</PresentationFormat>
  <Paragraphs>9</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Calibri</vt:lpstr>
      <vt:lpstr>Times New Roman</vt:lpstr>
      <vt:lpstr>Тема Office</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School102</dc:creator>
  <cp:lastModifiedBy>School102</cp:lastModifiedBy>
  <cp:revision>1</cp:revision>
  <dcterms:modified xsi:type="dcterms:W3CDTF">2023-11-02T13:26:06Z</dcterms:modified>
</cp:coreProperties>
</file>